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33"/>
  </p:notesMasterIdLst>
  <p:handoutMasterIdLst>
    <p:handoutMasterId r:id="rId34"/>
  </p:handoutMasterIdLst>
  <p:sldIdLst>
    <p:sldId id="1173" r:id="rId2"/>
    <p:sldId id="1158" r:id="rId3"/>
    <p:sldId id="1163" r:id="rId4"/>
    <p:sldId id="1184" r:id="rId5"/>
    <p:sldId id="1159" r:id="rId6"/>
    <p:sldId id="1160" r:id="rId7"/>
    <p:sldId id="1162" r:id="rId8"/>
    <p:sldId id="1161" r:id="rId9"/>
    <p:sldId id="1144" r:id="rId10"/>
    <p:sldId id="1185" r:id="rId11"/>
    <p:sldId id="1186" r:id="rId12"/>
    <p:sldId id="1174" r:id="rId13"/>
    <p:sldId id="1168" r:id="rId14"/>
    <p:sldId id="1169" r:id="rId15"/>
    <p:sldId id="1148" r:id="rId16"/>
    <p:sldId id="1187" r:id="rId17"/>
    <p:sldId id="1164" r:id="rId18"/>
    <p:sldId id="1181" r:id="rId19"/>
    <p:sldId id="1149" r:id="rId20"/>
    <p:sldId id="1150" r:id="rId21"/>
    <p:sldId id="1176" r:id="rId22"/>
    <p:sldId id="1177" r:id="rId23"/>
    <p:sldId id="1146" r:id="rId24"/>
    <p:sldId id="1151" r:id="rId25"/>
    <p:sldId id="1142" r:id="rId26"/>
    <p:sldId id="1152" r:id="rId27"/>
    <p:sldId id="1178" r:id="rId28"/>
    <p:sldId id="1179" r:id="rId29"/>
    <p:sldId id="1154" r:id="rId30"/>
    <p:sldId id="1155" r:id="rId31"/>
    <p:sldId id="1170" r:id="rId32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FFAA01"/>
    <a:srgbClr val="F99707"/>
    <a:srgbClr val="FCB504"/>
    <a:srgbClr val="B52217"/>
    <a:srgbClr val="960000"/>
    <a:srgbClr val="A4000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353" autoAdjust="0"/>
  </p:normalViewPr>
  <p:slideViewPr>
    <p:cSldViewPr>
      <p:cViewPr varScale="1">
        <p:scale>
          <a:sx n="68" d="100"/>
          <a:sy n="68" d="100"/>
        </p:scale>
        <p:origin x="1867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22"/>
    </p:cViewPr>
  </p:sorterViewPr>
  <p:notesViewPr>
    <p:cSldViewPr>
      <p:cViewPr varScale="1">
        <p:scale>
          <a:sx n="81" d="100"/>
          <a:sy n="81" d="100"/>
        </p:scale>
        <p:origin x="-284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7F52D72-ED1D-48E3-B38D-D27DF71D5328}" type="datetimeFigureOut">
              <a:rPr lang="de-AT"/>
              <a:pPr>
                <a:defRPr/>
              </a:pPr>
              <a:t>18.10.2024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8876E5-8CB2-488D-BB52-3FDCCA373F31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803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163736-15EA-4775-815E-DDF88F21B7ED}" type="datetimeFigureOut">
              <a:rPr lang="de-AT"/>
              <a:pPr>
                <a:defRPr/>
              </a:pPr>
              <a:t>18.10.2024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AT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AT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EAC6C9-0F3A-40E0-896B-88DE66496CB5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23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6608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Ca. 9kWh/W </a:t>
            </a:r>
            <a:r>
              <a:rPr lang="de-AT" dirty="0">
                <a:sym typeface="Wingdings" panose="05000000000000000000" pitchFamily="2" charset="2"/>
              </a:rPr>
              <a:t> ca. 3€/Watt 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64791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4879B4"/>
              </a:gs>
              <a:gs pos="0">
                <a:schemeClr val="tx2"/>
              </a:gs>
              <a:gs pos="50000">
                <a:schemeClr val="accent1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12" name="Rechteck 11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C5A4FFB9-E613-43CD-964A-AE1E9E6225EE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tl-leo/iot-samstag.git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ome-assistant.io/installation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hasshmo.dynv6.net/dashboard-tablet/0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home-assistant.io/integrations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192.168.2.2:8006/" TargetMode="External"/><Relationship Id="rId2" Type="http://schemas.openxmlformats.org/officeDocument/2006/relationships/hyperlink" Target="http://192.168.2.3:8123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hyperlink" Target="http://192.168.2.31:8123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ome-assistant.io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BCD45-5702-3D20-4C13-73C6ADCDA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Kursunterlagen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2AD668-C3FB-A685-CECD-6119ADE90B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IoT-Netz</a:t>
            </a:r>
          </a:p>
          <a:p>
            <a:pPr lvl="1"/>
            <a:r>
              <a:rPr lang="de-AT" dirty="0"/>
              <a:t>i</a:t>
            </a:r>
            <a:r>
              <a:rPr lang="de-AT"/>
              <a:t>ot</a:t>
            </a:r>
            <a:r>
              <a:rPr lang="de-AT" dirty="0"/>
              <a:t>/</a:t>
            </a:r>
            <a:r>
              <a:rPr lang="de-AT" dirty="0" err="1"/>
              <a:t>smarthome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 err="1"/>
              <a:t>Github</a:t>
            </a:r>
            <a:endParaRPr lang="de-AT" dirty="0"/>
          </a:p>
          <a:p>
            <a:pPr lvl="1"/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hlinkClick r:id="rId2"/>
              </a:rPr>
              <a:t>https://github.com/htl-leo/iot-samstag.git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1"/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22289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EC37E-4401-53FF-9815-17B624AF3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Aktivste Open Source Projekte auf GitHub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3ADB81-25B5-609B-41C1-F08451ED74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8441517-CEF9-23BD-AB01-3CE076542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" y="981074"/>
            <a:ext cx="9112874" cy="381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70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96AEA0-3233-CCE7-E908-3CE2C73E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Tolle Doku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06E9D1-2D42-B11C-67BC-AEB2FC45CD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2EDCB8-660E-707C-1372-45CB9FD0D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94" y="947433"/>
            <a:ext cx="7289612" cy="540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35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81449-F01E-44D9-F41A-B06B51C24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Nabu Casa – die Firma hinter HA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83C6A0EE-DE22-1462-1B37-235F8D5DB0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DCDF789-CDB1-0B92-4EF1-249220DDC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24744"/>
            <a:ext cx="8686800" cy="397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22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24C480-2C69-C43E-2261-B39B95FE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– Installationsmethoden (SW)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A99A70-CAA8-4A2E-6E4C-5B11F96BD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https://www.home-assistant.io/installation/</a:t>
            </a:r>
            <a:r>
              <a:rPr lang="de-AT" dirty="0"/>
              <a:t> </a:t>
            </a:r>
          </a:p>
          <a:p>
            <a:r>
              <a:rPr lang="de-AT" dirty="0"/>
              <a:t>Home </a:t>
            </a:r>
            <a:r>
              <a:rPr lang="de-AT" dirty="0" err="1"/>
              <a:t>Assistant</a:t>
            </a:r>
            <a:r>
              <a:rPr lang="de-AT" dirty="0"/>
              <a:t> Operating System</a:t>
            </a:r>
          </a:p>
          <a:p>
            <a:pPr lvl="1"/>
            <a:r>
              <a:rPr lang="de-AT" dirty="0"/>
              <a:t>HA übernimmt Kontrolle über Maschine</a:t>
            </a:r>
          </a:p>
          <a:p>
            <a:pPr lvl="1"/>
            <a:r>
              <a:rPr lang="de-AT" dirty="0"/>
              <a:t>Supervisor kümmert sich um Updates und </a:t>
            </a:r>
            <a:r>
              <a:rPr lang="de-AT" dirty="0" err="1"/>
              <a:t>AddOns</a:t>
            </a:r>
            <a:endParaRPr lang="de-AT" dirty="0"/>
          </a:p>
          <a:p>
            <a:r>
              <a:rPr lang="de-AT" dirty="0"/>
              <a:t>Home </a:t>
            </a:r>
            <a:r>
              <a:rPr lang="de-AT" dirty="0" err="1"/>
              <a:t>Assistant</a:t>
            </a:r>
            <a:r>
              <a:rPr lang="de-AT" dirty="0"/>
              <a:t> Container</a:t>
            </a:r>
          </a:p>
          <a:p>
            <a:pPr lvl="1"/>
            <a:r>
              <a:rPr lang="de-AT" dirty="0"/>
              <a:t>HA Core läuft unter Docker</a:t>
            </a:r>
          </a:p>
          <a:p>
            <a:pPr lvl="1"/>
            <a:r>
              <a:rPr lang="de-AT" dirty="0"/>
              <a:t>Keine </a:t>
            </a:r>
            <a:r>
              <a:rPr lang="de-AT" dirty="0" err="1"/>
              <a:t>AddOns</a:t>
            </a:r>
            <a:endParaRPr lang="de-AT" dirty="0"/>
          </a:p>
          <a:p>
            <a:r>
              <a:rPr lang="de-AT" dirty="0"/>
              <a:t>Manuelle Installation von HA</a:t>
            </a:r>
          </a:p>
          <a:p>
            <a:pPr lvl="1"/>
            <a:r>
              <a:rPr lang="de-AT" dirty="0"/>
              <a:t>Direkt unter Debian</a:t>
            </a:r>
          </a:p>
          <a:p>
            <a:pPr lvl="1"/>
            <a:r>
              <a:rPr lang="de-AT" dirty="0"/>
              <a:t>Unter Python VE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6408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27BE0-B1BB-5D45-8C3C-E15E5E00F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Möglichkeiten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DB39FB-BDD0-EFDA-9E68-BFE682AB3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082BEC4-05BF-70FF-990C-DB86E7779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981075"/>
            <a:ext cx="6889105" cy="556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62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F507E-8658-EC6F-217F-AD2460E1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Hardware-Plattformen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47A7E6-E511-E68F-3A27-F3B2F1B51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09067"/>
            <a:ext cx="8207375" cy="4608165"/>
          </a:xfrm>
        </p:spPr>
        <p:txBody>
          <a:bodyPr/>
          <a:lstStyle/>
          <a:p>
            <a:r>
              <a:rPr lang="de-AT" sz="2400" dirty="0"/>
              <a:t>Raspberry Pi 4 mit idealerweise 8GB und SSD</a:t>
            </a:r>
          </a:p>
          <a:p>
            <a:pPr lvl="1"/>
            <a:r>
              <a:rPr lang="de-AT" sz="2000" dirty="0"/>
              <a:t>Bedingt leistungsfähig</a:t>
            </a:r>
          </a:p>
          <a:p>
            <a:pPr lvl="1"/>
            <a:r>
              <a:rPr lang="de-AT" sz="2000" dirty="0"/>
              <a:t>Geringer Energiebedarf (ca. 4W)</a:t>
            </a:r>
          </a:p>
          <a:p>
            <a:r>
              <a:rPr lang="de-AT" sz="2200" dirty="0"/>
              <a:t>Raspberry Pi 5</a:t>
            </a:r>
          </a:p>
          <a:p>
            <a:r>
              <a:rPr lang="de-AT" sz="2200" dirty="0" err="1"/>
              <a:t>Odroid</a:t>
            </a:r>
            <a:r>
              <a:rPr lang="de-AT" sz="2200" dirty="0"/>
              <a:t> N2+</a:t>
            </a:r>
          </a:p>
          <a:p>
            <a:pPr lvl="1"/>
            <a:endParaRPr lang="de-AT" sz="2000" dirty="0"/>
          </a:p>
          <a:p>
            <a:r>
              <a:rPr lang="de-AT" sz="2400" dirty="0"/>
              <a:t>Altes Notebook/</a:t>
            </a:r>
            <a:r>
              <a:rPr lang="de-AT" sz="2400" dirty="0" err="1"/>
              <a:t>ThinClient</a:t>
            </a:r>
            <a:r>
              <a:rPr lang="de-AT" sz="2400" dirty="0"/>
              <a:t> </a:t>
            </a:r>
            <a:r>
              <a:rPr lang="de-AT" sz="2000" dirty="0"/>
              <a:t>(Dell </a:t>
            </a:r>
            <a:r>
              <a:rPr lang="de-AT" sz="2000" dirty="0" err="1"/>
              <a:t>Wyse</a:t>
            </a:r>
            <a:r>
              <a:rPr lang="de-AT" sz="2000" dirty="0"/>
              <a:t> 5070, HP T630)</a:t>
            </a:r>
            <a:endParaRPr lang="de-AT" sz="2400" dirty="0"/>
          </a:p>
          <a:p>
            <a:pPr lvl="1"/>
            <a:r>
              <a:rPr lang="de-AT" sz="2000" dirty="0"/>
              <a:t>Sehr leistungsfähig</a:t>
            </a:r>
          </a:p>
          <a:p>
            <a:pPr lvl="1"/>
            <a:r>
              <a:rPr lang="de-AT" sz="2000" dirty="0"/>
              <a:t>Ca. 20W Leistung </a:t>
            </a:r>
            <a:r>
              <a:rPr lang="de-AT" sz="2000" dirty="0">
                <a:sym typeface="Wingdings" panose="05000000000000000000" pitchFamily="2" charset="2"/>
              </a:rPr>
              <a:t> ca. 50€ mehr Stromkosten/Jahr</a:t>
            </a:r>
          </a:p>
          <a:p>
            <a:pPr lvl="1"/>
            <a:endParaRPr lang="de-AT" sz="2000" dirty="0"/>
          </a:p>
          <a:p>
            <a:r>
              <a:rPr lang="de-AT" sz="2400" dirty="0" err="1"/>
              <a:t>Barebone</a:t>
            </a:r>
            <a:r>
              <a:rPr lang="de-AT" sz="2400" dirty="0"/>
              <a:t>-PC/NUC	</a:t>
            </a:r>
          </a:p>
          <a:p>
            <a:pPr lvl="1"/>
            <a:r>
              <a:rPr lang="de-AT" sz="2200" dirty="0"/>
              <a:t>Alder Lake N100 Mini-PC</a:t>
            </a:r>
          </a:p>
          <a:p>
            <a:pPr lvl="1"/>
            <a:r>
              <a:rPr lang="de-AT" sz="2400" dirty="0"/>
              <a:t>Teurer, aber geringere Stromkosten/Jahr (25€/Jahr)</a:t>
            </a:r>
            <a:endParaRPr lang="de-AT" sz="2200" dirty="0"/>
          </a:p>
        </p:txBody>
      </p:sp>
    </p:spTree>
    <p:extLst>
      <p:ext uri="{BB962C8B-B14F-4D97-AF65-F5344CB8AC3E}">
        <p14:creationId xmlns:p14="http://schemas.microsoft.com/office/powerpoint/2010/main" val="358548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7B5FC0-57BB-62B2-FAB5-24591D96D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Beispiel N100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2C9A9B-8EF9-E828-F0C8-10518E75D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AC8DC51-E773-8578-2BE5-0A84B6675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868777"/>
            <a:ext cx="2774698" cy="586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98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E053B5-FDB0-289F-4AF5-9D543CB1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Notebook/Mini-PC ermöglicht mehr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C51377-F8DA-86BB-0AB0-F7C28B769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B172A90-75A1-1858-0639-F46505599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42623"/>
            <a:ext cx="8229600" cy="41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8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BE2295-BB1E-1445-24F3-7E1A6AFD1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Remote Access auf </a:t>
            </a:r>
            <a:r>
              <a:rPr lang="de-AT" dirty="0" err="1"/>
              <a:t>HomeAssistant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68FA33-061A-6429-BD95-B734602D18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5091"/>
            <a:ext cx="8207375" cy="4608165"/>
          </a:xfrm>
        </p:spPr>
        <p:txBody>
          <a:bodyPr/>
          <a:lstStyle/>
          <a:p>
            <a:r>
              <a:rPr lang="de-AT" dirty="0"/>
              <a:t>Sicherheit </a:t>
            </a:r>
            <a:r>
              <a:rPr lang="de-AT" dirty="0">
                <a:sym typeface="Wingdings" panose="05000000000000000000" pitchFamily="2" charset="2"/>
              </a:rPr>
              <a:t> Bequemlichkeit</a:t>
            </a:r>
          </a:p>
          <a:p>
            <a:r>
              <a:rPr lang="de-AT" dirty="0">
                <a:sym typeface="Wingdings" panose="05000000000000000000" pitchFamily="2" charset="2"/>
              </a:rPr>
              <a:t>VPN z.B. mittels </a:t>
            </a:r>
            <a:r>
              <a:rPr lang="de-AT" dirty="0" err="1">
                <a:sym typeface="Wingdings" panose="05000000000000000000" pitchFamily="2" charset="2"/>
              </a:rPr>
              <a:t>WireGuard</a:t>
            </a:r>
            <a:endParaRPr lang="de-AT" dirty="0">
              <a:sym typeface="Wingdings" panose="05000000000000000000" pitchFamily="2" charset="2"/>
            </a:endParaRPr>
          </a:p>
          <a:p>
            <a:pPr lvl="1"/>
            <a:r>
              <a:rPr lang="de-AT" dirty="0">
                <a:sym typeface="Wingdings" panose="05000000000000000000" pitchFamily="2" charset="2"/>
              </a:rPr>
              <a:t>Nur berechtigte Geräte haben Zugriff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Browser im Hotel funktioniert nicht</a:t>
            </a:r>
          </a:p>
          <a:p>
            <a:r>
              <a:rPr lang="de-AT" dirty="0">
                <a:sym typeface="Wingdings" panose="05000000000000000000" pitchFamily="2" charset="2"/>
              </a:rPr>
              <a:t>Zugriff über </a:t>
            </a:r>
            <a:r>
              <a:rPr lang="de-AT" dirty="0" err="1">
                <a:sym typeface="Wingdings" panose="05000000000000000000" pitchFamily="2" charset="2"/>
              </a:rPr>
              <a:t>DynDns</a:t>
            </a:r>
            <a:endParaRPr lang="de-AT" dirty="0">
              <a:sym typeface="Wingdings" panose="05000000000000000000" pitchFamily="2" charset="2"/>
            </a:endParaRPr>
          </a:p>
          <a:p>
            <a:pPr lvl="1"/>
            <a:r>
              <a:rPr lang="de-AT" dirty="0">
                <a:sym typeface="Wingdings" panose="05000000000000000000" pitchFamily="2" charset="2"/>
              </a:rPr>
              <a:t>Erfordert offene Ports im Router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Implementierungen</a:t>
            </a:r>
          </a:p>
          <a:p>
            <a:pPr lvl="2"/>
            <a:r>
              <a:rPr lang="de-AT" dirty="0"/>
              <a:t> Nabu Casa Cloud</a:t>
            </a:r>
          </a:p>
          <a:p>
            <a:pPr lvl="2"/>
            <a:r>
              <a:rPr lang="de-AT" dirty="0" err="1"/>
              <a:t>AddOn</a:t>
            </a:r>
            <a:r>
              <a:rPr lang="de-AT" dirty="0"/>
              <a:t> </a:t>
            </a:r>
            <a:r>
              <a:rPr lang="de-AT" dirty="0" err="1"/>
              <a:t>DuckDns</a:t>
            </a:r>
            <a:endParaRPr lang="de-AT" dirty="0"/>
          </a:p>
          <a:p>
            <a:pPr lvl="2"/>
            <a:r>
              <a:rPr lang="de-AT" dirty="0" err="1"/>
              <a:t>AddOn</a:t>
            </a:r>
            <a:r>
              <a:rPr lang="de-AT" dirty="0"/>
              <a:t> </a:t>
            </a:r>
            <a:r>
              <a:rPr lang="de-AT" dirty="0" err="1"/>
              <a:t>Nginx</a:t>
            </a:r>
            <a:r>
              <a:rPr lang="de-AT" dirty="0"/>
              <a:t> Proxy Manager</a:t>
            </a:r>
          </a:p>
          <a:p>
            <a:pPr lvl="2"/>
            <a:r>
              <a:rPr lang="de-AT" dirty="0"/>
              <a:t>Eigene Konfiguration des Reverse Proxy</a:t>
            </a:r>
          </a:p>
          <a:p>
            <a:pPr lvl="3"/>
            <a:r>
              <a:rPr lang="de-AT" dirty="0"/>
              <a:t>Z.B. </a:t>
            </a:r>
            <a:r>
              <a:rPr lang="de-AT" dirty="0" err="1"/>
              <a:t>Nginx</a:t>
            </a:r>
            <a:r>
              <a:rPr lang="de-AT" dirty="0"/>
              <a:t> und </a:t>
            </a:r>
            <a:r>
              <a:rPr lang="de-AT" dirty="0" err="1"/>
              <a:t>Certbot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795A9A5-3823-5115-90DD-0ADB1307D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328" y="2936082"/>
            <a:ext cx="1028843" cy="9858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AA0CD0-A51B-41A5-5C22-3764C58D6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440" y="4294751"/>
            <a:ext cx="1126731" cy="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6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52265-C7EB-182A-1E00-D1C301F0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- Anwendungsbeispiele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C5FC38-BE3F-F64B-E2D1-C879CAD98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dirty="0"/>
              <a:t>Visualisierung</a:t>
            </a:r>
          </a:p>
          <a:p>
            <a:pPr lvl="1"/>
            <a:r>
              <a:rPr lang="de-AT" dirty="0"/>
              <a:t>Einfache Dashboards</a:t>
            </a:r>
          </a:p>
          <a:p>
            <a:pPr lvl="1"/>
            <a:r>
              <a:rPr lang="de-AT" dirty="0"/>
              <a:t>Komplexere Diagramme mittels </a:t>
            </a:r>
            <a:r>
              <a:rPr lang="de-AT" dirty="0" err="1"/>
              <a:t>Grafana</a:t>
            </a:r>
            <a:endParaRPr lang="de-AT" dirty="0"/>
          </a:p>
          <a:p>
            <a:r>
              <a:rPr lang="de-AT" dirty="0"/>
              <a:t>Automatisierungen</a:t>
            </a:r>
          </a:p>
          <a:p>
            <a:pPr lvl="1"/>
            <a:r>
              <a:rPr lang="de-AT" dirty="0"/>
              <a:t>Einfach über Assistenten</a:t>
            </a:r>
          </a:p>
          <a:p>
            <a:pPr lvl="1"/>
            <a:r>
              <a:rPr lang="de-AT" dirty="0"/>
              <a:t>Mächtiger mittels </a:t>
            </a:r>
            <a:r>
              <a:rPr lang="de-AT" dirty="0" err="1"/>
              <a:t>Yaml</a:t>
            </a:r>
            <a:endParaRPr lang="de-AT" dirty="0"/>
          </a:p>
          <a:p>
            <a:pPr lvl="1"/>
            <a:r>
              <a:rPr lang="de-AT" dirty="0"/>
              <a:t>Alternativ mittels </a:t>
            </a:r>
            <a:r>
              <a:rPr lang="de-AT" dirty="0" err="1"/>
              <a:t>NodeRed</a:t>
            </a:r>
            <a:endParaRPr lang="de-AT" dirty="0"/>
          </a:p>
          <a:p>
            <a:r>
              <a:rPr lang="de-AT" dirty="0" err="1"/>
              <a:t>Notification</a:t>
            </a:r>
            <a:endParaRPr lang="de-AT" dirty="0"/>
          </a:p>
          <a:p>
            <a:pPr lvl="1"/>
            <a:r>
              <a:rPr lang="de-AT" dirty="0"/>
              <a:t>Verschiedene Kanäle (App, Mail, …)</a:t>
            </a:r>
          </a:p>
          <a:p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7711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1FD953-6B06-5A01-46C8-D8F91A8A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SmartHome – WOZU?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54CFEB-6B22-10B1-718A-662DEDA4D0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sz="2400" dirty="0"/>
              <a:t>Bequemlichkeit und Zeitersparnis</a:t>
            </a:r>
          </a:p>
          <a:p>
            <a:pPr lvl="1"/>
            <a:r>
              <a:rPr lang="de-AT" sz="2000" dirty="0"/>
              <a:t>Automatisierungen</a:t>
            </a:r>
          </a:p>
          <a:p>
            <a:pPr lvl="2"/>
            <a:r>
              <a:rPr lang="de-AT" sz="1800" dirty="0"/>
              <a:t>Beleuchtung</a:t>
            </a:r>
          </a:p>
          <a:p>
            <a:pPr lvl="2"/>
            <a:r>
              <a:rPr lang="de-AT" sz="1800" dirty="0"/>
              <a:t>Bewässerung</a:t>
            </a:r>
          </a:p>
          <a:p>
            <a:pPr lvl="2"/>
            <a:r>
              <a:rPr lang="de-AT" sz="1800" dirty="0"/>
              <a:t>Rollläden in Abhängigkeit des Sonnenstands und der Anwesenheit von Personen rauf- und runter fahren</a:t>
            </a:r>
          </a:p>
          <a:p>
            <a:pPr lvl="1"/>
            <a:r>
              <a:rPr lang="de-AT" sz="2000" dirty="0"/>
              <a:t>Sprachsteuerung</a:t>
            </a:r>
          </a:p>
          <a:p>
            <a:r>
              <a:rPr lang="de-AT" sz="2400" dirty="0"/>
              <a:t>Energieeffizienz</a:t>
            </a:r>
          </a:p>
          <a:p>
            <a:pPr lvl="1"/>
            <a:r>
              <a:rPr lang="de-AT" sz="2000" dirty="0"/>
              <a:t>Verbraucher gezielt schalten</a:t>
            </a:r>
          </a:p>
          <a:p>
            <a:r>
              <a:rPr lang="de-AT" sz="2400" dirty="0"/>
              <a:t>Sicherheit</a:t>
            </a:r>
          </a:p>
          <a:p>
            <a:pPr lvl="1"/>
            <a:r>
              <a:rPr lang="de-AT" sz="2000" dirty="0"/>
              <a:t>Kameras mit Objekterkennung</a:t>
            </a:r>
          </a:p>
          <a:p>
            <a:pPr lvl="1"/>
            <a:r>
              <a:rPr lang="de-AT" sz="2000" dirty="0"/>
              <a:t>Alarmanlage</a:t>
            </a:r>
          </a:p>
        </p:txBody>
      </p:sp>
    </p:spTree>
    <p:extLst>
      <p:ext uri="{BB962C8B-B14F-4D97-AF65-F5344CB8AC3E}">
        <p14:creationId xmlns:p14="http://schemas.microsoft.com/office/powerpoint/2010/main" val="12728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C2DBDA-3FA4-877F-B036-5D1223A6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Visualisierung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761885-F213-1155-84D3-154AD3BB46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4" y="1124744"/>
            <a:ext cx="3541668" cy="4608165"/>
          </a:xfrm>
        </p:spPr>
        <p:txBody>
          <a:bodyPr/>
          <a:lstStyle/>
          <a:p>
            <a:r>
              <a:rPr lang="de-AT" dirty="0"/>
              <a:t>Einfach, aber leistungsfähig</a:t>
            </a:r>
          </a:p>
          <a:p>
            <a:r>
              <a:rPr lang="de-AT" dirty="0"/>
              <a:t>Responsive web design</a:t>
            </a:r>
          </a:p>
          <a:p>
            <a:r>
              <a:rPr lang="de-AT" dirty="0"/>
              <a:t>Struktur</a:t>
            </a:r>
          </a:p>
          <a:p>
            <a:pPr lvl="1"/>
            <a:r>
              <a:rPr lang="de-AT" dirty="0"/>
              <a:t>Views</a:t>
            </a:r>
          </a:p>
          <a:p>
            <a:pPr lvl="1"/>
            <a:r>
              <a:rPr lang="de-AT" dirty="0"/>
              <a:t>Cards</a:t>
            </a:r>
          </a:p>
          <a:p>
            <a:pPr lvl="1"/>
            <a:r>
              <a:rPr lang="de-AT" dirty="0" err="1"/>
              <a:t>Entities</a:t>
            </a:r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49DB7E-8802-EF5C-5899-BBDA78C35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925448"/>
            <a:ext cx="3873312" cy="515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14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08172-4AC2-8763-75B5-DB12E5A5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Companion-App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CFB301-1FEE-298D-BDDA-4468DF4EEB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5759871" cy="4608165"/>
          </a:xfrm>
        </p:spPr>
        <p:txBody>
          <a:bodyPr/>
          <a:lstStyle/>
          <a:p>
            <a:r>
              <a:rPr lang="de-AT" dirty="0"/>
              <a:t>Optimale Ergänzung</a:t>
            </a:r>
          </a:p>
          <a:p>
            <a:r>
              <a:rPr lang="de-AT" dirty="0" err="1"/>
              <a:t>Notifications</a:t>
            </a:r>
            <a:endParaRPr lang="de-AT" dirty="0"/>
          </a:p>
          <a:p>
            <a:r>
              <a:rPr lang="de-AT" dirty="0"/>
              <a:t>Remote Control</a:t>
            </a:r>
          </a:p>
          <a:p>
            <a:r>
              <a:rPr lang="de-AT" dirty="0"/>
              <a:t>Standort-Tracking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02D3007-92FF-2675-0412-4AFB5D263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908720"/>
            <a:ext cx="2551725" cy="566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08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947B47-94B8-54C4-9463-199B32ED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Tablet als Zentrale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5BAEBC-DC62-564E-4CAA-C5FB7563D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dirty="0">
                <a:hlinkClick r:id="rId2"/>
              </a:rPr>
              <a:t>https://hasshmo.dynv6.net/dashboard-tablet/0</a:t>
            </a:r>
            <a:r>
              <a:rPr lang="de-AT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BBCC897-2BEF-5208-4B6D-9A3C24A0B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844824"/>
            <a:ext cx="6893598" cy="4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85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B38A1A-43D6-717E-B41E-34A30571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Automatisierung per Assistent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4F4785-7C61-1E50-7DE6-860DEAC1B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CF65DC-D5AA-70BC-5871-82328DE50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124744"/>
            <a:ext cx="4177052" cy="552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71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1DB14B-72F8-922F-5221-76F14BC1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… oder per </a:t>
            </a:r>
            <a:r>
              <a:rPr lang="de-AT" dirty="0" err="1"/>
              <a:t>Yaml</a:t>
            </a:r>
            <a:r>
              <a:rPr lang="de-AT" dirty="0"/>
              <a:t>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85A714-4D93-AB61-BFD9-64FE92BE7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400" dirty="0"/>
              <a:t>Beispiel: 2 HA-Instanzen überwachen sich gegenseitig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13BD9E9-6A58-2E6F-0E77-86101DC8C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772816"/>
            <a:ext cx="5328592" cy="428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87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DACCE-2DE6-4DF5-8489-E240F00E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… oder per </a:t>
            </a:r>
            <a:r>
              <a:rPr lang="de-DE" dirty="0" err="1"/>
              <a:t>NodeRed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A94F0A-59E0-4E18-843B-E5B81C311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504" y="1052736"/>
            <a:ext cx="8207375" cy="4608165"/>
          </a:xfrm>
        </p:spPr>
        <p:txBody>
          <a:bodyPr/>
          <a:lstStyle/>
          <a:p>
            <a:r>
              <a:rPr lang="de-DE" sz="2400" dirty="0"/>
              <a:t>Feuchtesensoren der Pflanzen abfragen und bei Bedarf Text am Dashboard anzeigen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524054-5F82-FDE4-D848-74C324DAC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" y="2348880"/>
            <a:ext cx="9144000" cy="274702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6360F2-3639-6B27-6712-21D75ED0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5416075"/>
            <a:ext cx="4536504" cy="136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54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8A883A-FB9F-9053-00A3-A4D30241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Notification</a:t>
            </a:r>
            <a:r>
              <a:rPr lang="de-AT" dirty="0"/>
              <a:t> per HA-App oder Handy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6E55AF-A8B8-3DA5-388A-AB49793DF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5327823" cy="4608165"/>
          </a:xfrm>
        </p:spPr>
        <p:txBody>
          <a:bodyPr/>
          <a:lstStyle/>
          <a:p>
            <a:r>
              <a:rPr lang="de-AT" dirty="0" err="1"/>
              <a:t>Watchdog</a:t>
            </a:r>
            <a:r>
              <a:rPr lang="de-AT" dirty="0"/>
              <a:t> wurde nicht getriggert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FFD7C3C-05E2-C2A1-2CDC-83E1951B7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628800"/>
            <a:ext cx="2916188" cy="37584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10E8999-37AE-6F95-5021-586F9F52B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132856"/>
            <a:ext cx="48196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5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B0F1E-4C73-A220-DD61-6DC9138A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AddOns</a:t>
            </a:r>
            <a:r>
              <a:rPr lang="de-AT" dirty="0"/>
              <a:t> erweitern die Funktionalität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41F9B9-F86B-73E5-DC2E-943CFF2B7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Pro </a:t>
            </a:r>
            <a:r>
              <a:rPr lang="de-AT" dirty="0" err="1"/>
              <a:t>AddOn</a:t>
            </a:r>
            <a:r>
              <a:rPr lang="de-AT" dirty="0"/>
              <a:t> ein Docker-Container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1D0F92A-0A2D-1926-00CB-75B317F7C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1516"/>
            <a:ext cx="9144000" cy="27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24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4E5217-0120-A5F8-2765-4BCF23164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Integrationen integrieren Geräte/Plattformen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056D91-0DA7-ADBC-DE73-B821C6D4C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980728"/>
            <a:ext cx="8207375" cy="4608165"/>
          </a:xfrm>
        </p:spPr>
        <p:txBody>
          <a:bodyPr/>
          <a:lstStyle/>
          <a:p>
            <a:r>
              <a:rPr lang="de-AT" dirty="0"/>
              <a:t>Stärke von HA </a:t>
            </a:r>
            <a:r>
              <a:rPr lang="de-AT" dirty="0">
                <a:sym typeface="Wingdings" panose="05000000000000000000" pitchFamily="2" charset="2"/>
              </a:rPr>
              <a:t> es ist praktisch alles integrierbar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Über </a:t>
            </a:r>
            <a:r>
              <a:rPr lang="de-AT" strike="sngStrike" dirty="0">
                <a:sym typeface="Wingdings" panose="05000000000000000000" pitchFamily="2" charset="2"/>
              </a:rPr>
              <a:t>2500</a:t>
            </a:r>
            <a:r>
              <a:rPr lang="de-AT" dirty="0">
                <a:sym typeface="Wingdings" panose="05000000000000000000" pitchFamily="2" charset="2"/>
              </a:rPr>
              <a:t> 2900 Integrationen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Zur Not über MQTT</a:t>
            </a:r>
          </a:p>
          <a:p>
            <a:pPr lvl="1"/>
            <a:r>
              <a:rPr lang="de-AT" dirty="0">
                <a:hlinkClick r:id="rId2"/>
              </a:rPr>
              <a:t>https://www.home-assistant.io/integrations</a:t>
            </a:r>
            <a:r>
              <a:rPr lang="de-AT" dirty="0">
                <a:sym typeface="Wingdings" panose="05000000000000000000" pitchFamily="2" charset="2"/>
              </a:rPr>
              <a:t> 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8530F1-21B8-FFE3-2E43-3108EBC04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4810"/>
            <a:ext cx="9144000" cy="297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77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136954-17E8-D323-8B6A-BC6A312DF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Mögliche Integrationen im Kurs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9690DD-7AC2-E0DB-58EF-EEA19446D5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5091"/>
            <a:ext cx="8207375" cy="4608165"/>
          </a:xfrm>
        </p:spPr>
        <p:txBody>
          <a:bodyPr/>
          <a:lstStyle/>
          <a:p>
            <a:r>
              <a:rPr lang="de-AT" sz="2400" dirty="0"/>
              <a:t>Shelly lokal</a:t>
            </a:r>
          </a:p>
          <a:p>
            <a:r>
              <a:rPr lang="de-AT" sz="2400" dirty="0"/>
              <a:t>Eigene ESP32-Devices über </a:t>
            </a:r>
            <a:r>
              <a:rPr lang="de-AT" sz="2400" dirty="0" err="1"/>
              <a:t>EspHome</a:t>
            </a:r>
            <a:endParaRPr lang="de-AT" sz="2400" dirty="0"/>
          </a:p>
          <a:p>
            <a:r>
              <a:rPr lang="de-AT" sz="2400" dirty="0" err="1"/>
              <a:t>Mqtt</a:t>
            </a:r>
            <a:r>
              <a:rPr lang="de-AT" sz="2400" dirty="0"/>
              <a:t> mit eigenem ESP32-Device (</a:t>
            </a:r>
            <a:r>
              <a:rPr lang="de-AT" sz="2400" dirty="0" err="1"/>
              <a:t>NiLi</a:t>
            </a:r>
            <a:r>
              <a:rPr lang="de-AT" sz="2400" dirty="0"/>
              <a:t>-Sensorbox)</a:t>
            </a:r>
          </a:p>
          <a:p>
            <a:r>
              <a:rPr lang="de-AT" sz="2400" dirty="0"/>
              <a:t>ZigBee mittels </a:t>
            </a:r>
            <a:r>
              <a:rPr lang="de-AT" sz="2400" dirty="0" err="1"/>
              <a:t>Sonoff</a:t>
            </a:r>
            <a:r>
              <a:rPr lang="de-AT" sz="2400" dirty="0"/>
              <a:t>-USB-Stick</a:t>
            </a:r>
          </a:p>
          <a:p>
            <a:pPr lvl="1"/>
            <a:r>
              <a:rPr lang="de-AT" sz="2200" dirty="0"/>
              <a:t>Günstige Devices von Lidl und </a:t>
            </a:r>
            <a:r>
              <a:rPr lang="de-AT" sz="2200" dirty="0" err="1"/>
              <a:t>Tuya</a:t>
            </a:r>
            <a:endParaRPr lang="de-AT" sz="2200" dirty="0"/>
          </a:p>
          <a:p>
            <a:r>
              <a:rPr lang="de-AT" sz="2400" dirty="0" err="1"/>
              <a:t>Homematic</a:t>
            </a:r>
            <a:r>
              <a:rPr lang="de-AT" sz="2400" dirty="0"/>
              <a:t> mit Stick und CCU2</a:t>
            </a:r>
          </a:p>
          <a:p>
            <a:r>
              <a:rPr lang="de-AT" sz="2400" dirty="0"/>
              <a:t>Bluetooth direkt und über Esp32-Proxy (</a:t>
            </a:r>
            <a:r>
              <a:rPr lang="de-AT" sz="2400" dirty="0" err="1"/>
              <a:t>MiFlora</a:t>
            </a:r>
            <a:r>
              <a:rPr lang="de-AT" sz="2400" dirty="0"/>
              <a:t>)</a:t>
            </a:r>
          </a:p>
          <a:p>
            <a:r>
              <a:rPr lang="de-AT" sz="2400" dirty="0"/>
              <a:t>PV-Anlagen (Fronius, </a:t>
            </a:r>
            <a:r>
              <a:rPr lang="de-AT" sz="2400" dirty="0" err="1"/>
              <a:t>SolarEdge</a:t>
            </a:r>
            <a:r>
              <a:rPr lang="de-AT" sz="2400" dirty="0"/>
              <a:t>, Huawei) über </a:t>
            </a:r>
            <a:r>
              <a:rPr lang="de-AT" sz="2400" dirty="0" err="1"/>
              <a:t>ModBus</a:t>
            </a:r>
            <a:endParaRPr lang="de-AT" sz="2400" dirty="0"/>
          </a:p>
          <a:p>
            <a:r>
              <a:rPr lang="de-AT" sz="2400" dirty="0"/>
              <a:t>Kameras</a:t>
            </a:r>
          </a:p>
          <a:p>
            <a:r>
              <a:rPr lang="de-AT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167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0937AA9-ABB0-BD11-1DC2-E8174145A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29" y="981075"/>
            <a:ext cx="8207376" cy="552303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DC194D-C899-4B2B-EF72-F3D11341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User-Interfaces – So oder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710774-828B-39CD-3015-FF87690EA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53277E4-566D-F1A2-5D0B-31C199EC4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05" y="1124744"/>
            <a:ext cx="8720016" cy="382738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BA67968-1779-7998-79CB-3E8AD5F52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049" y="2075170"/>
            <a:ext cx="2909072" cy="4693865"/>
          </a:xfrm>
          <a:prstGeom prst="rect">
            <a:avLst/>
          </a:prstGeom>
        </p:spPr>
      </p:pic>
      <p:pic>
        <p:nvPicPr>
          <p:cNvPr id="1026" name="Picture 2" descr="Home-Dashboard, your Home Assistant Wall Control In Style - Mobile Apps - Home  Assistant Community">
            <a:extLst>
              <a:ext uri="{FF2B5EF4-FFF2-40B4-BE49-F238E27FC236}">
                <a16:creationId xmlns:a16="http://schemas.microsoft.com/office/drawing/2014/main" id="{874119F8-6CC7-0660-D338-E41D43A21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91955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-Dashboard, your Home Assistant Wall Control In Style - Mobile Apps - Home  Assistant Community">
            <a:extLst>
              <a:ext uri="{FF2B5EF4-FFF2-40B4-BE49-F238E27FC236}">
                <a16:creationId xmlns:a16="http://schemas.microsoft.com/office/drawing/2014/main" id="{6DC3F685-0E01-36A6-5E3E-0CABE2A15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790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61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5EFB01-4544-A6AE-FF63-FF8A9FFF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Ziel für heute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4E3B60-4AD2-5A54-C671-1DEB42A18A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dirty="0"/>
              <a:t>„Gusto“ auf </a:t>
            </a:r>
            <a:r>
              <a:rPr lang="de-AT" dirty="0" err="1"/>
              <a:t>HomeAssistant</a:t>
            </a:r>
            <a:r>
              <a:rPr lang="de-AT" dirty="0"/>
              <a:t> machen</a:t>
            </a:r>
          </a:p>
          <a:p>
            <a:pPr lvl="1"/>
            <a:r>
              <a:rPr lang="de-AT" dirty="0"/>
              <a:t>Präsentation Demosysteme und Live-System</a:t>
            </a:r>
          </a:p>
          <a:p>
            <a:r>
              <a:rPr lang="de-AT" dirty="0"/>
              <a:t>Auf vorinstallierter Entwickler-Instanz</a:t>
            </a:r>
          </a:p>
          <a:p>
            <a:pPr lvl="1"/>
            <a:r>
              <a:rPr lang="de-AT" dirty="0"/>
              <a:t>Gehversuche mit MQTT</a:t>
            </a:r>
          </a:p>
          <a:p>
            <a:pPr lvl="1"/>
            <a:r>
              <a:rPr lang="de-AT"/>
              <a:t>ESP32 </a:t>
            </a:r>
            <a:r>
              <a:rPr lang="de-AT" dirty="0"/>
              <a:t>mit  Co2 und/oder Temperatursensor einbinden</a:t>
            </a:r>
          </a:p>
          <a:p>
            <a:pPr lvl="1"/>
            <a:endParaRPr lang="de-AT" dirty="0"/>
          </a:p>
          <a:p>
            <a:r>
              <a:rPr lang="de-AT" dirty="0"/>
              <a:t>Optional</a:t>
            </a:r>
          </a:p>
          <a:p>
            <a:pPr lvl="1"/>
            <a:r>
              <a:rPr lang="de-AT" dirty="0"/>
              <a:t>Shelly-Plug einbinden</a:t>
            </a:r>
          </a:p>
          <a:p>
            <a:pPr lvl="1"/>
            <a:r>
              <a:rPr lang="de-AT" dirty="0"/>
              <a:t>Einfache Automation, die Shelly temperaturgesteuert ein-/ausschaltet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6041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F71AC-B809-F4E8-1F72-67744E269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Infrastruktur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E6C014-3C03-FDA0-83A7-77E83099A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08720"/>
            <a:ext cx="8207375" cy="4608165"/>
          </a:xfrm>
        </p:spPr>
        <p:txBody>
          <a:bodyPr/>
          <a:lstStyle/>
          <a:p>
            <a:r>
              <a:rPr lang="de-AT" dirty="0"/>
              <a:t>Eigenes Netzwerk</a:t>
            </a:r>
          </a:p>
          <a:p>
            <a:pPr lvl="1"/>
            <a:r>
              <a:rPr lang="de-AT" dirty="0"/>
              <a:t>SSID: </a:t>
            </a:r>
            <a:r>
              <a:rPr lang="de-AT" dirty="0" err="1">
                <a:solidFill>
                  <a:srgbClr val="FF0000"/>
                </a:solidFill>
              </a:rPr>
              <a:t>iot</a:t>
            </a:r>
            <a:r>
              <a:rPr lang="de-AT" dirty="0"/>
              <a:t>, Kennwort: </a:t>
            </a:r>
            <a:r>
              <a:rPr lang="de-AT" dirty="0" err="1">
                <a:solidFill>
                  <a:srgbClr val="FF0000"/>
                </a:solidFill>
              </a:rPr>
              <a:t>iot-passme</a:t>
            </a:r>
            <a:endParaRPr lang="de-AT" dirty="0">
              <a:solidFill>
                <a:srgbClr val="FF0000"/>
              </a:solidFill>
            </a:endParaRPr>
          </a:p>
          <a:p>
            <a:r>
              <a:rPr lang="de-AT" dirty="0"/>
              <a:t>HA auf </a:t>
            </a:r>
            <a:r>
              <a:rPr lang="de-AT" dirty="0" err="1"/>
              <a:t>Raspi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http://192.168.2.11:8123</a:t>
            </a:r>
            <a:r>
              <a:rPr lang="de-AT" dirty="0"/>
              <a:t> </a:t>
            </a:r>
          </a:p>
          <a:p>
            <a:pPr lvl="1"/>
            <a:r>
              <a:rPr lang="de-AT" dirty="0"/>
              <a:t>User: </a:t>
            </a:r>
            <a:r>
              <a:rPr lang="de-AT" dirty="0" err="1">
                <a:solidFill>
                  <a:srgbClr val="FF0000"/>
                </a:solidFill>
              </a:rPr>
              <a:t>leo</a:t>
            </a:r>
            <a:r>
              <a:rPr lang="de-AT" dirty="0"/>
              <a:t>, Kennwort: </a:t>
            </a:r>
            <a:r>
              <a:rPr lang="de-AT" dirty="0" err="1">
                <a:solidFill>
                  <a:srgbClr val="FF0000"/>
                </a:solidFill>
              </a:rPr>
              <a:t>passme</a:t>
            </a:r>
            <a:endParaRPr lang="de-AT" dirty="0">
              <a:solidFill>
                <a:srgbClr val="FF0000"/>
              </a:solidFill>
            </a:endParaRPr>
          </a:p>
          <a:p>
            <a:pPr lvl="1"/>
            <a:endParaRPr lang="de-AT" dirty="0"/>
          </a:p>
          <a:p>
            <a:r>
              <a:rPr lang="de-AT" dirty="0" err="1"/>
              <a:t>Barebone</a:t>
            </a:r>
            <a:r>
              <a:rPr lang="de-AT" dirty="0"/>
              <a:t> mit </a:t>
            </a:r>
            <a:r>
              <a:rPr lang="de-AT" dirty="0" err="1"/>
              <a:t>Proxmox</a:t>
            </a:r>
            <a:r>
              <a:rPr lang="de-AT" dirty="0"/>
              <a:t>: </a:t>
            </a:r>
            <a:r>
              <a:rPr lang="de-AT" dirty="0">
                <a:hlinkClick r:id="rId3"/>
              </a:rPr>
              <a:t>https://192.168.2.2:8006</a:t>
            </a:r>
            <a:endParaRPr lang="de-AT" dirty="0"/>
          </a:p>
          <a:p>
            <a:pPr lvl="1"/>
            <a:r>
              <a:rPr lang="de-AT" dirty="0"/>
              <a:t>HA-31-HA-35: </a:t>
            </a:r>
            <a:r>
              <a:rPr lang="de-AT" dirty="0">
                <a:hlinkClick r:id="rId4"/>
              </a:rPr>
              <a:t>http://192.168.2.31:8123</a:t>
            </a:r>
            <a:r>
              <a:rPr lang="de-AT" dirty="0"/>
              <a:t>  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3E51F7-6CAC-9582-60BF-979627BC3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712" y="4270984"/>
            <a:ext cx="4536504" cy="217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5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21E392-3AEB-13CA-9261-19DAA445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… so</a:t>
            </a:r>
            <a:br>
              <a:rPr lang="de-AT" dirty="0"/>
            </a:b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BD57A2-D18D-D374-04FB-DC0F53A42F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14E7B8F-C211-AF19-722A-DFB2604E4421}"/>
              </a:ext>
            </a:extLst>
          </p:cNvPr>
          <p:cNvSpPr/>
          <p:nvPr/>
        </p:nvSpPr>
        <p:spPr>
          <a:xfrm>
            <a:off x="1619672" y="1484784"/>
            <a:ext cx="6552728" cy="410445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96311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D363A-F8DD-B5A1-9297-88BE5135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Voraussetzungen für smartes Home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3BAD4F-A57F-7FE5-6BF4-9B07FBE609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Erfassung von relevanten Zuständen</a:t>
            </a:r>
          </a:p>
          <a:p>
            <a:pPr lvl="1"/>
            <a:r>
              <a:rPr lang="de-AT" dirty="0"/>
              <a:t>Sensoren und Aktoren verschiedenster Hersteller </a:t>
            </a:r>
          </a:p>
          <a:p>
            <a:r>
              <a:rPr lang="de-AT" dirty="0"/>
              <a:t>Verarbeitung der Daten</a:t>
            </a:r>
          </a:p>
          <a:p>
            <a:pPr lvl="1"/>
            <a:r>
              <a:rPr lang="de-AT" dirty="0"/>
              <a:t>Automatisierungslogik</a:t>
            </a:r>
          </a:p>
          <a:p>
            <a:pPr lvl="2"/>
            <a:r>
              <a:rPr lang="de-AT" dirty="0"/>
              <a:t>Assistenzgestützt</a:t>
            </a:r>
          </a:p>
          <a:p>
            <a:pPr lvl="2"/>
            <a:r>
              <a:rPr lang="de-AT" dirty="0"/>
              <a:t>Textbasiert</a:t>
            </a:r>
          </a:p>
          <a:p>
            <a:pPr lvl="2"/>
            <a:r>
              <a:rPr lang="de-AT" dirty="0"/>
              <a:t>Per Code implementiert</a:t>
            </a:r>
          </a:p>
          <a:p>
            <a:r>
              <a:rPr lang="de-AT" dirty="0"/>
              <a:t>Auslösen von Aktionen</a:t>
            </a:r>
          </a:p>
          <a:p>
            <a:pPr lvl="1"/>
            <a:r>
              <a:rPr lang="de-AT" dirty="0"/>
              <a:t>Regelung</a:t>
            </a:r>
          </a:p>
          <a:p>
            <a:pPr lvl="1"/>
            <a:r>
              <a:rPr lang="de-AT" dirty="0"/>
              <a:t>Schalten von Aktoren</a:t>
            </a:r>
          </a:p>
          <a:p>
            <a:pPr lvl="1"/>
            <a:r>
              <a:rPr lang="de-AT" dirty="0"/>
              <a:t>Verständigung im Ausnahmefall, …</a:t>
            </a:r>
          </a:p>
        </p:txBody>
      </p:sp>
    </p:spTree>
    <p:extLst>
      <p:ext uri="{BB962C8B-B14F-4D97-AF65-F5344CB8AC3E}">
        <p14:creationId xmlns:p14="http://schemas.microsoft.com/office/powerpoint/2010/main" val="161155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D9BC85-DAF3-D92F-B9EC-51C027AF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Aktuelle Situation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503F7B-DB2D-6CED-689C-10D8470F1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400" dirty="0"/>
              <a:t>Viele unterschiedliche Systeme von vielen Herstellern</a:t>
            </a:r>
          </a:p>
          <a:p>
            <a:pPr lvl="1"/>
            <a:r>
              <a:rPr lang="de-AT" sz="2000" dirty="0"/>
              <a:t>Philips-Hue</a:t>
            </a:r>
          </a:p>
          <a:p>
            <a:pPr lvl="1"/>
            <a:r>
              <a:rPr lang="de-AT" sz="2000" dirty="0" err="1"/>
              <a:t>Homematic</a:t>
            </a:r>
            <a:endParaRPr lang="de-AT" sz="2000" dirty="0"/>
          </a:p>
          <a:p>
            <a:pPr lvl="1"/>
            <a:r>
              <a:rPr lang="de-AT" sz="2000" dirty="0"/>
              <a:t>Alexa,</a:t>
            </a:r>
          </a:p>
          <a:p>
            <a:pPr lvl="1"/>
            <a:r>
              <a:rPr lang="de-AT" sz="2000" dirty="0"/>
              <a:t>…</a:t>
            </a:r>
          </a:p>
          <a:p>
            <a:r>
              <a:rPr lang="de-AT" sz="2400" dirty="0"/>
              <a:t>Wildwuchs an Kommunikationsmedien (drahtgebunden, Funk, Optik, …) und Kommunikationsprotokollen</a:t>
            </a:r>
          </a:p>
          <a:p>
            <a:pPr lvl="1"/>
            <a:r>
              <a:rPr lang="de-AT" sz="2000" dirty="0"/>
              <a:t>BT, ZigBee, Wifi, …</a:t>
            </a:r>
          </a:p>
          <a:p>
            <a:pPr lvl="1"/>
            <a:r>
              <a:rPr lang="de-AT" sz="2000" dirty="0" err="1"/>
              <a:t>Properitäre</a:t>
            </a:r>
            <a:r>
              <a:rPr lang="de-AT" sz="2000" dirty="0"/>
              <a:t> Protokolle</a:t>
            </a:r>
          </a:p>
          <a:p>
            <a:pPr lvl="2"/>
            <a:r>
              <a:rPr lang="de-AT" sz="2000" dirty="0" err="1"/>
              <a:t>Homematic</a:t>
            </a:r>
            <a:endParaRPr lang="de-AT" sz="2000" dirty="0"/>
          </a:p>
          <a:p>
            <a:r>
              <a:rPr lang="de-AT" sz="2400" dirty="0"/>
              <a:t>Viele Cloudanbieter mit jeweils eigener App</a:t>
            </a:r>
          </a:p>
          <a:p>
            <a:pPr lvl="1"/>
            <a:r>
              <a:rPr lang="de-AT" sz="2200" dirty="0"/>
              <a:t>… und wieder wird mit Daten bezahlt</a:t>
            </a:r>
          </a:p>
        </p:txBody>
      </p:sp>
      <p:pic>
        <p:nvPicPr>
          <p:cNvPr id="2050" name="Picture 2" descr="Smart bulbs | Philips Hue AT">
            <a:extLst>
              <a:ext uri="{FF2B5EF4-FFF2-40B4-BE49-F238E27FC236}">
                <a16:creationId xmlns:a16="http://schemas.microsoft.com/office/drawing/2014/main" id="{3CBAC207-33B6-FDFC-2AD2-2E1BB1E28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237"/>
            <a:ext cx="990997" cy="99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matic IP Funk Zentrale Access Point kaufen">
            <a:extLst>
              <a:ext uri="{FF2B5EF4-FFF2-40B4-BE49-F238E27FC236}">
                <a16:creationId xmlns:a16="http://schemas.microsoft.com/office/drawing/2014/main" id="{DE6C4EA9-A6CF-F10F-7521-73BDF2BF7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54948"/>
            <a:ext cx="998559" cy="88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AZON Echo Dot 5. Generation mit Uhr, blau">
            <a:extLst>
              <a:ext uri="{FF2B5EF4-FFF2-40B4-BE49-F238E27FC236}">
                <a16:creationId xmlns:a16="http://schemas.microsoft.com/office/drawing/2014/main" id="{84F36BCE-DE74-FDB0-D605-5016D4F1F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706" y="1611188"/>
            <a:ext cx="1651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as ist Zigbee? Erklärung der weltweit populärsten  Smart-Light-Network-Technologie | Homey">
            <a:extLst>
              <a:ext uri="{FF2B5EF4-FFF2-40B4-BE49-F238E27FC236}">
                <a16:creationId xmlns:a16="http://schemas.microsoft.com/office/drawing/2014/main" id="{98505B0E-D98F-6252-402F-6DFC9078A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561" y="3774231"/>
            <a:ext cx="627483" cy="89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69998E3-D081-6AE2-7CC5-C6E82DBA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777269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93C4A48-823B-3301-C104-CCBAC67F8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332" y="3684329"/>
            <a:ext cx="885028" cy="8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mazon Web Services – Wikipedia">
            <a:extLst>
              <a:ext uri="{FF2B5EF4-FFF2-40B4-BE49-F238E27FC236}">
                <a16:creationId xmlns:a16="http://schemas.microsoft.com/office/drawing/2014/main" id="{CAD6DFB4-841E-7C94-985F-D1067A0B0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9" y="6161432"/>
            <a:ext cx="711319" cy="42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ogo">
            <a:extLst>
              <a:ext uri="{FF2B5EF4-FFF2-40B4-BE49-F238E27FC236}">
                <a16:creationId xmlns:a16="http://schemas.microsoft.com/office/drawing/2014/main" id="{946AE647-A3B9-22EF-C76C-407DBF07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279" y="6092725"/>
            <a:ext cx="1021282" cy="52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Google Nest – Wikipedia">
            <a:extLst>
              <a:ext uri="{FF2B5EF4-FFF2-40B4-BE49-F238E27FC236}">
                <a16:creationId xmlns:a16="http://schemas.microsoft.com/office/drawing/2014/main" id="{8D984224-E41F-C070-549C-F6E560250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262" y="6044423"/>
            <a:ext cx="1352745" cy="46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94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2FD65-253A-7BCE-18AD-CDCA226DF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Ein neuer Anlauf aus dem Chaos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431D8F-AF9F-0E4D-5123-D6A071B9A0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endParaRPr lang="de-AT" dirty="0"/>
          </a:p>
        </p:txBody>
      </p:sp>
      <p:pic>
        <p:nvPicPr>
          <p:cNvPr id="1030" name="Picture 6" descr="Matter: Diese Geräteklassen unterstützt der neue Smart Home Standard | NEXT  by tink">
            <a:extLst>
              <a:ext uri="{FF2B5EF4-FFF2-40B4-BE49-F238E27FC236}">
                <a16:creationId xmlns:a16="http://schemas.microsoft.com/office/drawing/2014/main" id="{6F619115-A0D4-41FC-E6D9-5793F3668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079612"/>
            <a:ext cx="7344816" cy="550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347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B62AB7-0E32-64A2-DDC2-3AF37E0A6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Viele der Player waren schon 2005 dabei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2F8C10-6E50-7544-3034-BE3A562491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ZigBee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C3A74E-7864-8C8B-6C87-D30E8CCF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772816"/>
            <a:ext cx="7236296" cy="453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3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AEE892-9EC3-6AC9-A7F5-F565468C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10" y="111214"/>
            <a:ext cx="8229600" cy="1143000"/>
          </a:xfrm>
        </p:spPr>
        <p:txBody>
          <a:bodyPr/>
          <a:lstStyle/>
          <a:p>
            <a:r>
              <a:rPr lang="de-AT" dirty="0"/>
              <a:t>Wieso also </a:t>
            </a:r>
            <a:r>
              <a:rPr lang="de-AT" dirty="0" err="1"/>
              <a:t>HomeAssistant</a:t>
            </a:r>
            <a:r>
              <a:rPr lang="de-AT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D9D9CB-60CF-AEBE-9965-F81E63438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Integrationsplattform für ALLE </a:t>
            </a:r>
            <a:r>
              <a:rPr lang="de-AT" dirty="0" err="1"/>
              <a:t>Iot</a:t>
            </a:r>
            <a:r>
              <a:rPr lang="de-AT" dirty="0"/>
              <a:t>-Systeme/Devices</a:t>
            </a:r>
          </a:p>
          <a:p>
            <a:r>
              <a:rPr lang="de-AT" dirty="0" err="1"/>
              <a:t>OpenSource</a:t>
            </a:r>
            <a:endParaRPr lang="de-AT" dirty="0"/>
          </a:p>
          <a:p>
            <a:r>
              <a:rPr lang="de-AT" dirty="0" err="1"/>
              <a:t>LocalControl</a:t>
            </a:r>
            <a:r>
              <a:rPr lang="de-AT" dirty="0"/>
              <a:t> </a:t>
            </a:r>
            <a:r>
              <a:rPr lang="de-AT" dirty="0">
                <a:sym typeface="Wingdings" panose="05000000000000000000" pitchFamily="2" charset="2"/>
              </a:rPr>
              <a:t> Cloud minimieren</a:t>
            </a:r>
            <a:endParaRPr lang="de-AT" dirty="0"/>
          </a:p>
          <a:p>
            <a:r>
              <a:rPr lang="de-AT" dirty="0"/>
              <a:t>Erweiterbarkeit über </a:t>
            </a:r>
            <a:r>
              <a:rPr lang="de-AT" dirty="0" err="1"/>
              <a:t>AddOns</a:t>
            </a:r>
            <a:r>
              <a:rPr lang="de-AT" dirty="0"/>
              <a:t>/Integrationen</a:t>
            </a:r>
          </a:p>
          <a:p>
            <a:pPr lvl="1"/>
            <a:r>
              <a:rPr lang="de-AT" dirty="0"/>
              <a:t>Offiziell und aus </a:t>
            </a:r>
            <a:r>
              <a:rPr lang="de-AT" dirty="0" err="1"/>
              <a:t>CustumRepositories</a:t>
            </a:r>
            <a:endParaRPr lang="de-AT" dirty="0"/>
          </a:p>
          <a:p>
            <a:r>
              <a:rPr lang="de-AT" dirty="0"/>
              <a:t>Starke Community (Open Source, </a:t>
            </a:r>
            <a:r>
              <a:rPr lang="de-AT" dirty="0" err="1"/>
              <a:t>free</a:t>
            </a:r>
            <a:r>
              <a:rPr lang="de-AT" dirty="0"/>
              <a:t>)</a:t>
            </a:r>
          </a:p>
          <a:p>
            <a:r>
              <a:rPr lang="de-AT" dirty="0"/>
              <a:t>Freiheiten, Flexibilität und Anpassbarkeit</a:t>
            </a:r>
          </a:p>
          <a:p>
            <a:r>
              <a:rPr lang="de-AT" dirty="0"/>
              <a:t>Einfache und mächtige Automatisierungsmöglichkeit</a:t>
            </a:r>
          </a:p>
          <a:p>
            <a:r>
              <a:rPr lang="de-AT" dirty="0"/>
              <a:t>Security und Privacy</a:t>
            </a:r>
          </a:p>
          <a:p>
            <a:r>
              <a:rPr lang="de-AT" dirty="0"/>
              <a:t>Gut gepflegte Doku (</a:t>
            </a:r>
            <a:r>
              <a:rPr lang="de-AT" dirty="0">
                <a:hlinkClick r:id="rId2"/>
              </a:rPr>
              <a:t>https://www.home-assistant.io/</a:t>
            </a:r>
            <a:r>
              <a:rPr lang="de-AT" dirty="0"/>
              <a:t> )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1146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696</Words>
  <Application>Microsoft Office PowerPoint</Application>
  <PresentationFormat>Bildschirmpräsentation (4:3)</PresentationFormat>
  <Paragraphs>172</Paragraphs>
  <Slides>31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7" baseType="lpstr">
      <vt:lpstr>Arial</vt:lpstr>
      <vt:lpstr>Calibri</vt:lpstr>
      <vt:lpstr>Consolas</vt:lpstr>
      <vt:lpstr>Symbol</vt:lpstr>
      <vt:lpstr>Wingdings</vt:lpstr>
      <vt:lpstr>2_Larissa</vt:lpstr>
      <vt:lpstr>Kursunterlagen</vt:lpstr>
      <vt:lpstr>SmartHome – WOZU?</vt:lpstr>
      <vt:lpstr>User-Interfaces – So oder …</vt:lpstr>
      <vt:lpstr>… so </vt:lpstr>
      <vt:lpstr>Voraussetzungen für smartes Home</vt:lpstr>
      <vt:lpstr>Aktuelle Situation</vt:lpstr>
      <vt:lpstr>Ein neuer Anlauf aus dem Chaos </vt:lpstr>
      <vt:lpstr>Viele der Player waren schon 2005 dabei</vt:lpstr>
      <vt:lpstr>Wieso also HomeAssistant?</vt:lpstr>
      <vt:lpstr>Aktivste Open Source Projekte auf GitHub</vt:lpstr>
      <vt:lpstr>Tolle Doku</vt:lpstr>
      <vt:lpstr>Nabu Casa – die Firma hinter HA</vt:lpstr>
      <vt:lpstr>HA – Installationsmethoden (SW)</vt:lpstr>
      <vt:lpstr>Möglichkeiten</vt:lpstr>
      <vt:lpstr>Hardware-Plattformen</vt:lpstr>
      <vt:lpstr>Beispiel N100</vt:lpstr>
      <vt:lpstr>Notebook/Mini-PC ermöglicht mehr</vt:lpstr>
      <vt:lpstr>Remote Access auf HomeAssistant</vt:lpstr>
      <vt:lpstr>HA - Anwendungsbeispiele</vt:lpstr>
      <vt:lpstr>Visualisierung </vt:lpstr>
      <vt:lpstr>Companion-App</vt:lpstr>
      <vt:lpstr>Tablet als Zentrale</vt:lpstr>
      <vt:lpstr>Automatisierung per Assistent …</vt:lpstr>
      <vt:lpstr>… oder per Yaml …</vt:lpstr>
      <vt:lpstr>… oder per NodeRed</vt:lpstr>
      <vt:lpstr>Notification per HA-App oder Handy</vt:lpstr>
      <vt:lpstr>AddOns erweitern die Funktionalität</vt:lpstr>
      <vt:lpstr>Integrationen integrieren Geräte/Plattformen</vt:lpstr>
      <vt:lpstr>Mögliche Integrationen im Kurs</vt:lpstr>
      <vt:lpstr>Ziel für heute</vt:lpstr>
      <vt:lpstr>Infrastruktur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Köck</dc:creator>
  <cp:lastModifiedBy>Gerald Köck</cp:lastModifiedBy>
  <cp:revision>868</cp:revision>
  <dcterms:created xsi:type="dcterms:W3CDTF">2011-08-18T07:37:01Z</dcterms:created>
  <dcterms:modified xsi:type="dcterms:W3CDTF">2024-10-18T14:38:26Z</dcterms:modified>
</cp:coreProperties>
</file>